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  <p:sldId id="259" r:id="rId7"/>
    <p:sldId id="260" r:id="rId8"/>
    <p:sldId id="268" r:id="rId9"/>
    <p:sldId id="264" r:id="rId10"/>
    <p:sldId id="261" r:id="rId11"/>
    <p:sldId id="269" r:id="rId12"/>
    <p:sldId id="263" r:id="rId13"/>
    <p:sldId id="265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sz="6600" b="1" dirty="0"/>
              <a:t>الطرق الإرشادية</a:t>
            </a:r>
            <a:br>
              <a:rPr lang="en-US" sz="6600" b="1" dirty="0"/>
            </a:br>
            <a:r>
              <a:rPr lang="ar-BH" sz="4900" b="1" dirty="0"/>
              <a:t>غير التقليدية</a:t>
            </a:r>
            <a:br>
              <a:rPr lang="ar-BH" sz="4900" b="1" dirty="0"/>
            </a:br>
            <a:r>
              <a:rPr lang="ar-BH" sz="4900" b="1" dirty="0">
                <a:highlight>
                  <a:srgbClr val="FFFF00"/>
                </a:highlight>
              </a:rPr>
              <a:t>(شبكة الانترنت مثالاً)</a:t>
            </a:r>
            <a:endParaRPr lang="en-US" sz="6600" b="1" dirty="0">
              <a:highlight>
                <a:srgbClr val="FFFF00"/>
              </a:highligh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28517"/>
            <a:ext cx="6400800" cy="1752600"/>
          </a:xfrm>
        </p:spPr>
        <p:txBody>
          <a:bodyPr/>
          <a:lstStyle/>
          <a:p>
            <a:r>
              <a:rPr lang="ar-EG" b="1" dirty="0">
                <a:solidFill>
                  <a:srgbClr val="FF0000"/>
                </a:solidFill>
              </a:rPr>
              <a:t>د. محمد عرابي</a:t>
            </a:r>
            <a:endParaRPr lang="ar-BH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 rtl="1"/>
            <a:r>
              <a:rPr lang="ar-EG" dirty="0"/>
              <a:t>توسيع دائرة الخدمات الإرشادية بإ</a:t>
            </a:r>
            <a:r>
              <a:rPr lang="ar-EG" b="1" dirty="0">
                <a:solidFill>
                  <a:srgbClr val="FF0000"/>
                </a:solidFill>
              </a:rPr>
              <a:t>تاحة الفرصة للجامعات والمؤسسات الزراعية التجارية بالاشتراك </a:t>
            </a:r>
            <a:r>
              <a:rPr lang="ar-EG" dirty="0"/>
              <a:t>فيما يمكن أن يسمى المجتمع الإرشادي عبر الإنترنت ،وهو ما ييسر فرصة نادرة لتكامل الخدمات الإرشادية.</a:t>
            </a:r>
            <a:endParaRPr lang="ar-BH" dirty="0"/>
          </a:p>
          <a:p>
            <a:pPr algn="just" rtl="1"/>
            <a:r>
              <a:rPr lang="ar-EG" dirty="0"/>
              <a:t>التواصل الاجتماعي للأسر المتباينة جغرافياً ،أي </a:t>
            </a:r>
            <a:r>
              <a:rPr lang="ar-EG" b="1" dirty="0">
                <a:solidFill>
                  <a:srgbClr val="FF0000"/>
                </a:solidFill>
              </a:rPr>
              <a:t>تقليل العزلة الاجتماعية للمجتمعات الريفية </a:t>
            </a:r>
            <a:r>
              <a:rPr lang="ar-EG" dirty="0"/>
              <a:t>من خلال التفاعل مع الآخرين وبالتالي زيادة فرص تطوير سبل العيش الريفية.</a:t>
            </a:r>
            <a:endParaRPr lang="ar-BH" dirty="0"/>
          </a:p>
          <a:p>
            <a:pPr algn="just" rtl="1"/>
            <a:r>
              <a:rPr lang="ar-EG" dirty="0"/>
              <a:t>خفض درجة التقسيم المعرفي عن طريق ربط المنظمات المختلفة المنتشرة في مناطق جغرافية مختلفة ،</a:t>
            </a:r>
            <a:r>
              <a:rPr lang="ar-EG" b="1" dirty="0">
                <a:solidFill>
                  <a:srgbClr val="FF0000"/>
                </a:solidFill>
              </a:rPr>
              <a:t>وتمكنهم من العمل معاً بشكل أكثر فاعلية.</a:t>
            </a:r>
            <a:endParaRPr lang="en-US" b="1" dirty="0">
              <a:solidFill>
                <a:srgbClr val="FF0000"/>
              </a:solidFill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0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0A92BB-189B-4000-8CE2-62B5FA9B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326" y="411480"/>
            <a:ext cx="8401050" cy="1106424"/>
          </a:xfrm>
        </p:spPr>
        <p:txBody>
          <a:bodyPr>
            <a:normAutofit/>
          </a:bodyPr>
          <a:lstStyle/>
          <a:p>
            <a:endParaRPr lang="en-US" sz="31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table, phone, computer&#10;&#10;Description automatically generated">
            <a:extLst>
              <a:ext uri="{FF2B5EF4-FFF2-40B4-BE49-F238E27FC236}">
                <a16:creationId xmlns:a16="http://schemas.microsoft.com/office/drawing/2014/main" id="{9F0BF6D1-80A8-4F1A-B28A-4642A55804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" r="21682"/>
          <a:stretch/>
        </p:blipFill>
        <p:spPr>
          <a:xfrm>
            <a:off x="322326" y="1721922"/>
            <a:ext cx="5028668" cy="4520559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7850" y="1721922"/>
            <a:ext cx="3163824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D12987A-1A41-43CA-B39B-1A573F0A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064" y="2020824"/>
            <a:ext cx="2591322" cy="3959352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ar-BH" sz="7200" b="1" dirty="0"/>
              <a:t>تواصل دائم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963961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 rtl="1"/>
            <a:r>
              <a:rPr lang="ar-EG" dirty="0"/>
              <a:t>تحسين إداري من خلال </a:t>
            </a:r>
            <a:r>
              <a:rPr lang="ar-EG" b="1" dirty="0">
                <a:solidFill>
                  <a:srgbClr val="FF0000"/>
                </a:solidFill>
              </a:rPr>
              <a:t>اتخاذ قرارات أفضل وأسرع وكذلك تمكين الزراع والريفيين من المشاركة في عملية اتخاذ القرارات</a:t>
            </a:r>
            <a:r>
              <a:rPr lang="ar-EG" dirty="0"/>
              <a:t> ،من خلال استخدام تكنولوجيا المعلومات والاتصالات الحديثة مثل البريد الإلكتروني وشبكة المعلومات الدولية.</a:t>
            </a:r>
            <a:endParaRPr lang="ar-BH" dirty="0"/>
          </a:p>
          <a:p>
            <a:pPr algn="just" rtl="1"/>
            <a:r>
              <a:rPr lang="ar-EG" dirty="0"/>
              <a:t>إمكانية تواصل الزراع في </a:t>
            </a:r>
            <a:r>
              <a:rPr lang="ar-EG" b="1" dirty="0">
                <a:solidFill>
                  <a:srgbClr val="FF0000"/>
                </a:solidFill>
              </a:rPr>
              <a:t>المناطق الريفية النائية </a:t>
            </a:r>
            <a:r>
              <a:rPr lang="ar-EG" dirty="0"/>
              <a:t>مع العاملين في مجال الإرشاد الزراعي ،وبالتالي تقليل التكاليف التي يتكبدها المرشدين الزراعيين للسفر إلى المزارعين في هذه المناطق 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2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just" rtl="1">
              <a:buNone/>
            </a:pPr>
            <a:r>
              <a:rPr lang="ar-EG" dirty="0"/>
              <a:t>قدرات الاتصال العالية </a:t>
            </a:r>
            <a:r>
              <a:rPr lang="ar-EG" b="1" dirty="0">
                <a:solidFill>
                  <a:srgbClr val="FF0000"/>
                </a:solidFill>
              </a:rPr>
              <a:t>و</a:t>
            </a:r>
            <a:r>
              <a:rPr lang="ar-BH" b="1" dirty="0">
                <a:solidFill>
                  <a:srgbClr val="FF0000"/>
                </a:solidFill>
              </a:rPr>
              <a:t>ت</a:t>
            </a:r>
            <a:r>
              <a:rPr lang="ar-EG" b="1" dirty="0">
                <a:solidFill>
                  <a:srgbClr val="FF0000"/>
                </a:solidFill>
              </a:rPr>
              <a:t>حليل وتبادل المعلومات اللازمة لخلق المعرفة </a:t>
            </a:r>
            <a:r>
              <a:rPr lang="ar-EG" dirty="0"/>
              <a:t>،حتى لا يكون صغار المنتجين تحت رحمة قوى السوق العالمية حيث تصل القرارات التجارية ،والتي تعطى صورة مباشرة عن واقع السوق في غضون ساعات</a:t>
            </a:r>
            <a:r>
              <a:rPr lang="ar-BH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2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circuit, table, laptop, computer&#10;&#10;Description automatically generated">
            <a:extLst>
              <a:ext uri="{FF2B5EF4-FFF2-40B4-BE49-F238E27FC236}">
                <a16:creationId xmlns:a16="http://schemas.microsoft.com/office/drawing/2014/main" id="{316DE0A5-E317-4781-A144-9F738B0779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0" r="34293" b="3"/>
          <a:stretch/>
        </p:blipFill>
        <p:spPr>
          <a:xfrm>
            <a:off x="20" y="-6235"/>
            <a:ext cx="2441533" cy="2505456"/>
          </a:xfrm>
          <a:custGeom>
            <a:avLst/>
            <a:gdLst>
              <a:gd name="connsiteX0" fmla="*/ 0 w 3255403"/>
              <a:gd name="connsiteY0" fmla="*/ 0 h 2505456"/>
              <a:gd name="connsiteX1" fmla="*/ 3255403 w 3255403"/>
              <a:gd name="connsiteY1" fmla="*/ 0 h 2505456"/>
              <a:gd name="connsiteX2" fmla="*/ 2094477 w 3255403"/>
              <a:gd name="connsiteY2" fmla="*/ 2505456 h 2505456"/>
              <a:gd name="connsiteX3" fmla="*/ 0 w 3255403"/>
              <a:gd name="connsiteY3" fmla="*/ 2505456 h 25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5403" h="2505456">
                <a:moveTo>
                  <a:pt x="0" y="0"/>
                </a:moveTo>
                <a:lnTo>
                  <a:pt x="3255403" y="0"/>
                </a:lnTo>
                <a:lnTo>
                  <a:pt x="2094477" y="2505456"/>
                </a:lnTo>
                <a:lnTo>
                  <a:pt x="0" y="2505456"/>
                </a:lnTo>
                <a:close/>
              </a:path>
            </a:pathLst>
          </a:custGeom>
        </p:spPr>
      </p:pic>
      <p:pic>
        <p:nvPicPr>
          <p:cNvPr id="7" name="Picture 6" descr="A computer&#10;&#10;Description automatically generated">
            <a:extLst>
              <a:ext uri="{FF2B5EF4-FFF2-40B4-BE49-F238E27FC236}">
                <a16:creationId xmlns:a16="http://schemas.microsoft.com/office/drawing/2014/main" id="{F76F4360-462D-4809-A754-F14C4B3273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1" b="-1"/>
          <a:stretch/>
        </p:blipFill>
        <p:spPr>
          <a:xfrm>
            <a:off x="5536407" y="10"/>
            <a:ext cx="3607593" cy="2501827"/>
          </a:xfrm>
          <a:custGeom>
            <a:avLst/>
            <a:gdLst>
              <a:gd name="connsiteX0" fmla="*/ 1159248 w 4810125"/>
              <a:gd name="connsiteY0" fmla="*/ 0 h 2501837"/>
              <a:gd name="connsiteX1" fmla="*/ 4810125 w 4810125"/>
              <a:gd name="connsiteY1" fmla="*/ 0 h 2501837"/>
              <a:gd name="connsiteX2" fmla="*/ 4810125 w 4810125"/>
              <a:gd name="connsiteY2" fmla="*/ 2501837 h 2501837"/>
              <a:gd name="connsiteX3" fmla="*/ 0 w 4810125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</p:spPr>
      </p:pic>
      <p:pic>
        <p:nvPicPr>
          <p:cNvPr id="11" name="Picture 10" descr="A picture containing outdoor, machine, grass, sitting&#10;&#10;Description automatically generated">
            <a:extLst>
              <a:ext uri="{FF2B5EF4-FFF2-40B4-BE49-F238E27FC236}">
                <a16:creationId xmlns:a16="http://schemas.microsoft.com/office/drawing/2014/main" id="{B87010FC-6BEC-4212-ABF3-85C07B7537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20760" b="-3"/>
          <a:stretch/>
        </p:blipFill>
        <p:spPr>
          <a:xfrm>
            <a:off x="3506652" y="-6235"/>
            <a:ext cx="2758363" cy="2505456"/>
          </a:xfrm>
          <a:custGeom>
            <a:avLst/>
            <a:gdLst>
              <a:gd name="connsiteX0" fmla="*/ 1160926 w 3677817"/>
              <a:gd name="connsiteY0" fmla="*/ 0 h 2505456"/>
              <a:gd name="connsiteX1" fmla="*/ 3677817 w 3677817"/>
              <a:gd name="connsiteY1" fmla="*/ 0 h 2505456"/>
              <a:gd name="connsiteX2" fmla="*/ 2516891 w 3677817"/>
              <a:gd name="connsiteY2" fmla="*/ 2505456 h 2505456"/>
              <a:gd name="connsiteX3" fmla="*/ 0 w 3677817"/>
              <a:gd name="connsiteY3" fmla="*/ 2505456 h 25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7817" h="2505456">
                <a:moveTo>
                  <a:pt x="1160926" y="0"/>
                </a:moveTo>
                <a:lnTo>
                  <a:pt x="3677817" y="0"/>
                </a:lnTo>
                <a:lnTo>
                  <a:pt x="2516891" y="2505456"/>
                </a:lnTo>
                <a:lnTo>
                  <a:pt x="0" y="2505456"/>
                </a:lnTo>
                <a:close/>
              </a:path>
            </a:pathLst>
          </a:custGeom>
        </p:spPr>
      </p:pic>
      <p:pic>
        <p:nvPicPr>
          <p:cNvPr id="13" name="Picture 12" descr="A large green field&#10;&#10;Description automatically generated">
            <a:extLst>
              <a:ext uri="{FF2B5EF4-FFF2-40B4-BE49-F238E27FC236}">
                <a16:creationId xmlns:a16="http://schemas.microsoft.com/office/drawing/2014/main" id="{92CC32ED-04BA-4BE2-A07C-D1D769394E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5" r="10829"/>
          <a:stretch/>
        </p:blipFill>
        <p:spPr>
          <a:xfrm>
            <a:off x="20" y="2660089"/>
            <a:ext cx="5341873" cy="4197911"/>
          </a:xfrm>
          <a:custGeom>
            <a:avLst/>
            <a:gdLst>
              <a:gd name="connsiteX0" fmla="*/ 0 w 7122523"/>
              <a:gd name="connsiteY0" fmla="*/ 0 h 4197911"/>
              <a:gd name="connsiteX1" fmla="*/ 7122523 w 7122523"/>
              <a:gd name="connsiteY1" fmla="*/ 0 h 4197911"/>
              <a:gd name="connsiteX2" fmla="*/ 5177382 w 7122523"/>
              <a:gd name="connsiteY2" fmla="*/ 4197911 h 4197911"/>
              <a:gd name="connsiteX3" fmla="*/ 5171159 w 7122523"/>
              <a:gd name="connsiteY3" fmla="*/ 4197911 h 4197911"/>
              <a:gd name="connsiteX4" fmla="*/ 3981368 w 7122523"/>
              <a:gd name="connsiteY4" fmla="*/ 4197911 h 4197911"/>
              <a:gd name="connsiteX5" fmla="*/ 2331323 w 7122523"/>
              <a:gd name="connsiteY5" fmla="*/ 4197911 h 4197911"/>
              <a:gd name="connsiteX6" fmla="*/ 0 w 7122523"/>
              <a:gd name="connsiteY6" fmla="*/ 4197911 h 419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2523" h="4197911">
                <a:moveTo>
                  <a:pt x="0" y="0"/>
                </a:moveTo>
                <a:lnTo>
                  <a:pt x="7122523" y="0"/>
                </a:lnTo>
                <a:lnTo>
                  <a:pt x="5177382" y="4197911"/>
                </a:lnTo>
                <a:lnTo>
                  <a:pt x="5171159" y="4197911"/>
                </a:lnTo>
                <a:lnTo>
                  <a:pt x="3981368" y="4197911"/>
                </a:lnTo>
                <a:lnTo>
                  <a:pt x="2331323" y="4197911"/>
                </a:lnTo>
                <a:lnTo>
                  <a:pt x="0" y="4197911"/>
                </a:lnTo>
                <a:close/>
              </a:path>
            </a:pathLst>
          </a:custGeom>
        </p:spPr>
      </p:pic>
      <p:sp>
        <p:nvSpPr>
          <p:cNvPr id="18" name="Freeform 43">
            <a:extLst>
              <a:ext uri="{FF2B5EF4-FFF2-40B4-BE49-F238E27FC236}">
                <a16:creationId xmlns:a16="http://schemas.microsoft.com/office/drawing/2014/main" id="{AAD8F19F-4A55-467B-BED0-8837659A9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14787" y="2660089"/>
            <a:ext cx="5129213" cy="4197911"/>
          </a:xfrm>
          <a:custGeom>
            <a:avLst/>
            <a:gdLst>
              <a:gd name="connsiteX0" fmla="*/ 4893809 w 6838950"/>
              <a:gd name="connsiteY0" fmla="*/ 0 h 4197911"/>
              <a:gd name="connsiteX1" fmla="*/ 4887586 w 6838950"/>
              <a:gd name="connsiteY1" fmla="*/ 0 h 4197911"/>
              <a:gd name="connsiteX2" fmla="*/ 3697795 w 6838950"/>
              <a:gd name="connsiteY2" fmla="*/ 0 h 4197911"/>
              <a:gd name="connsiteX3" fmla="*/ 2047750 w 6838950"/>
              <a:gd name="connsiteY3" fmla="*/ 0 h 4197911"/>
              <a:gd name="connsiteX4" fmla="*/ 0 w 6838950"/>
              <a:gd name="connsiteY4" fmla="*/ 0 h 4197911"/>
              <a:gd name="connsiteX5" fmla="*/ 0 w 6838950"/>
              <a:gd name="connsiteY5" fmla="*/ 4197911 h 4197911"/>
              <a:gd name="connsiteX6" fmla="*/ 6838950 w 6838950"/>
              <a:gd name="connsiteY6" fmla="*/ 4197911 h 419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8950" h="4197911">
                <a:moveTo>
                  <a:pt x="4893809" y="0"/>
                </a:moveTo>
                <a:lnTo>
                  <a:pt x="4887586" y="0"/>
                </a:lnTo>
                <a:lnTo>
                  <a:pt x="3697795" y="0"/>
                </a:lnTo>
                <a:lnTo>
                  <a:pt x="2047750" y="0"/>
                </a:lnTo>
                <a:lnTo>
                  <a:pt x="0" y="0"/>
                </a:lnTo>
                <a:lnTo>
                  <a:pt x="0" y="4197911"/>
                </a:lnTo>
                <a:lnTo>
                  <a:pt x="6838950" y="4197911"/>
                </a:lnTo>
                <a:close/>
              </a:path>
            </a:pathLst>
          </a:custGeom>
          <a:solidFill>
            <a:srgbClr val="4F5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03405A-EDB8-485D-83E1-44F5E960B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373" y="4189864"/>
            <a:ext cx="3748015" cy="2163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ar-BH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صور شتى للتقدم</a:t>
            </a:r>
            <a:endParaRPr lang="en-US" sz="7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A person is sitting in the grass&#10;&#10;Description automatically generated">
            <a:extLst>
              <a:ext uri="{FF2B5EF4-FFF2-40B4-BE49-F238E27FC236}">
                <a16:creationId xmlns:a16="http://schemas.microsoft.com/office/drawing/2014/main" id="{27BECA2C-FD76-43D8-A707-AFA1176338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9" r="16282" b="-3"/>
          <a:stretch/>
        </p:blipFill>
        <p:spPr>
          <a:xfrm>
            <a:off x="1696476" y="10"/>
            <a:ext cx="2545457" cy="2502833"/>
          </a:xfrm>
          <a:custGeom>
            <a:avLst/>
            <a:gdLst>
              <a:gd name="connsiteX0" fmla="*/ 1159715 w 3393943"/>
              <a:gd name="connsiteY0" fmla="*/ 0 h 2502843"/>
              <a:gd name="connsiteX1" fmla="*/ 3393943 w 3393943"/>
              <a:gd name="connsiteY1" fmla="*/ 0 h 2502843"/>
              <a:gd name="connsiteX2" fmla="*/ 2234228 w 3393943"/>
              <a:gd name="connsiteY2" fmla="*/ 2502843 h 2502843"/>
              <a:gd name="connsiteX3" fmla="*/ 0 w 3393943"/>
              <a:gd name="connsiteY3" fmla="*/ 2502843 h 250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3943" h="2502843">
                <a:moveTo>
                  <a:pt x="1159715" y="0"/>
                </a:moveTo>
                <a:lnTo>
                  <a:pt x="3393943" y="0"/>
                </a:lnTo>
                <a:lnTo>
                  <a:pt x="2234228" y="2502843"/>
                </a:lnTo>
                <a:lnTo>
                  <a:pt x="0" y="250284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1674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30093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Content Placeholder 4" descr="A close up of a keyboard&#10;&#10;Description automatically generated">
            <a:extLst>
              <a:ext uri="{FF2B5EF4-FFF2-40B4-BE49-F238E27FC236}">
                <a16:creationId xmlns:a16="http://schemas.microsoft.com/office/drawing/2014/main" id="{CA868586-94F6-489A-946F-9094FED0A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3" r="21603"/>
          <a:stretch/>
        </p:blipFill>
        <p:spPr>
          <a:xfrm>
            <a:off x="1765933" y="544297"/>
            <a:ext cx="5821443" cy="5343065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8A89F9-AE22-40C6-A75B-9CFCF6B677B6}"/>
              </a:ext>
            </a:extLst>
          </p:cNvPr>
          <p:cNvSpPr/>
          <p:nvPr/>
        </p:nvSpPr>
        <p:spPr>
          <a:xfrm>
            <a:off x="5224294" y="5894603"/>
            <a:ext cx="38862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highlight>
                  <a:srgbClr val="FFFF00"/>
                </a:highlight>
              </a:rPr>
              <a:t>Dr. M. A. Orabi</a:t>
            </a:r>
          </a:p>
        </p:txBody>
      </p:sp>
    </p:spTree>
    <p:extLst>
      <p:ext uri="{BB962C8B-B14F-4D97-AF65-F5344CB8AC3E}">
        <p14:creationId xmlns:p14="http://schemas.microsoft.com/office/powerpoint/2010/main" val="235540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643468"/>
            <a:ext cx="8178800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close up of a sign&#10;&#10;Description automatically generated">
            <a:extLst>
              <a:ext uri="{FF2B5EF4-FFF2-40B4-BE49-F238E27FC236}">
                <a16:creationId xmlns:a16="http://schemas.microsoft.com/office/drawing/2014/main" id="{EE69DF99-8A72-4929-8D9E-F78AC2208A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57" y="1560107"/>
            <a:ext cx="7463281" cy="3731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799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EG" b="1">
                <a:solidFill>
                  <a:srgbClr val="FF0000"/>
                </a:solidFill>
              </a:rPr>
              <a:t>مميزات استخدام شبكة الإنترنت في العمل الإرشادي</a:t>
            </a:r>
            <a:r>
              <a:rPr lang="ar-BH" b="1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 rtl="1"/>
            <a:r>
              <a:rPr lang="ar-BH"/>
              <a:t>تحتوي الشبكة</a:t>
            </a:r>
            <a:r>
              <a:rPr lang="ar-EG"/>
              <a:t> </a:t>
            </a:r>
            <a:r>
              <a:rPr lang="ar-EG" b="1">
                <a:solidFill>
                  <a:srgbClr val="FF0000"/>
                </a:solidFill>
              </a:rPr>
              <a:t>خزيناً كبيراً ومهماً من المعلومات </a:t>
            </a:r>
            <a:r>
              <a:rPr lang="ar-EG"/>
              <a:t>يصل إلى عشرات المليارات من صفحات الإنترنت</a:t>
            </a:r>
            <a:r>
              <a:rPr lang="ar-BH"/>
              <a:t>.</a:t>
            </a:r>
          </a:p>
          <a:p>
            <a:pPr algn="just" rtl="1"/>
            <a:r>
              <a:rPr lang="ar-EG" b="1">
                <a:solidFill>
                  <a:srgbClr val="FF0000"/>
                </a:solidFill>
              </a:rPr>
              <a:t>المرونة في الوقت والمكان</a:t>
            </a:r>
            <a:r>
              <a:rPr lang="ar-EG"/>
              <a:t> وسرعة الحصول على المعلومات التي تكون مجانية أو شبه مجانية.</a:t>
            </a:r>
            <a:endParaRPr lang="ar-BH"/>
          </a:p>
          <a:p>
            <a:pPr algn="just" rtl="1"/>
            <a:r>
              <a:rPr lang="ar-EG" b="1">
                <a:solidFill>
                  <a:srgbClr val="FF0000"/>
                </a:solidFill>
              </a:rPr>
              <a:t>سهولة تطوير المحتوى </a:t>
            </a:r>
            <a:r>
              <a:rPr lang="ar-EG"/>
              <a:t>والمادة العلمية الموجودة على الإنترنت، وذلك لسهولة تنظيم وتصنيف وحفظ هذه البيانات والمعلومات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67AD82-FBAA-4A1D-B7DC-CC834FCA2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876800"/>
            <a:ext cx="34290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0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EG" b="1" dirty="0">
                <a:solidFill>
                  <a:srgbClr val="FF0000"/>
                </a:solidFill>
              </a:rPr>
              <a:t>سهولة البحث </a:t>
            </a:r>
            <a:r>
              <a:rPr lang="ar-EG" dirty="0"/>
              <a:t>عن أي موضوع على الإنترنت وفى أقل وقت</a:t>
            </a:r>
            <a:r>
              <a:rPr lang="ar-BH" dirty="0"/>
              <a:t>.</a:t>
            </a:r>
          </a:p>
          <a:p>
            <a:pPr algn="just" rtl="1"/>
            <a:r>
              <a:rPr lang="ar-EG" dirty="0"/>
              <a:t>توفير النفقات التي تتطلبها طباعة وتوزيع وتخزين الكتب والنشرات من الجهاز الإرشادي إلى المراكز الإرشادية أو المزارعين.</a:t>
            </a:r>
            <a:endParaRPr lang="en-US" dirty="0"/>
          </a:p>
          <a:p>
            <a:pPr algn="just" rtl="1"/>
            <a:r>
              <a:rPr lang="ar-EG" dirty="0"/>
              <a:t>توفير الوقت والجهد،  وتوفير </a:t>
            </a:r>
            <a:r>
              <a:rPr lang="ar-EG" b="1" dirty="0">
                <a:solidFill>
                  <a:srgbClr val="FF0000"/>
                </a:solidFill>
              </a:rPr>
              <a:t>تكاليف تدريب العاملين والمستخدمين</a:t>
            </a:r>
            <a:r>
              <a:rPr lang="ar-BH" b="1" dirty="0">
                <a:solidFill>
                  <a:srgbClr val="FF0000"/>
                </a:solidFill>
              </a:rPr>
              <a:t> على حد سواء</a:t>
            </a:r>
            <a:r>
              <a:rPr lang="ar-EG" dirty="0"/>
              <a:t>.</a:t>
            </a:r>
            <a:endParaRPr lang="en-US" dirty="0"/>
          </a:p>
          <a:p>
            <a:pPr algn="just" rtl="1"/>
            <a:r>
              <a:rPr lang="ar-EG" dirty="0"/>
              <a:t>إمكانية الوصول إلى </a:t>
            </a:r>
            <a:r>
              <a:rPr lang="ar-EG" b="1" dirty="0">
                <a:solidFill>
                  <a:srgbClr val="FF0000"/>
                </a:solidFill>
              </a:rPr>
              <a:t>أكبر عدد </a:t>
            </a:r>
            <a:r>
              <a:rPr lang="ar-EG" dirty="0"/>
              <a:t>من مستخدمي الإنترنت والاستفادة من خبراتهم.</a:t>
            </a:r>
            <a:endParaRPr lang="en-US" dirty="0"/>
          </a:p>
          <a:p>
            <a:pPr algn="just" rtl="1"/>
            <a:r>
              <a:rPr lang="ar-EG" dirty="0"/>
              <a:t>يساعد على </a:t>
            </a:r>
            <a:r>
              <a:rPr lang="ar-EG" b="1" dirty="0">
                <a:solidFill>
                  <a:srgbClr val="FF0000"/>
                </a:solidFill>
              </a:rPr>
              <a:t>التعليم التعاوني الجماعي والاتصال </a:t>
            </a:r>
            <a:r>
              <a:rPr lang="ar-EG" dirty="0"/>
              <a:t>بالعالم بأسرع وقت وبأقل تكلفة.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C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D0A216-16DF-4F0F-A98D-DB892E3A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122" y="618681"/>
            <a:ext cx="1960404" cy="479456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ar-BH" sz="8800" b="1" dirty="0">
                <a:solidFill>
                  <a:schemeClr val="bg1"/>
                </a:solidFill>
              </a:rPr>
              <a:t>تطور مذهل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0015" y="484632"/>
            <a:ext cx="6096762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machine on the field&#10;&#10;Description automatically generated">
            <a:extLst>
              <a:ext uri="{FF2B5EF4-FFF2-40B4-BE49-F238E27FC236}">
                <a16:creationId xmlns:a16="http://schemas.microsoft.com/office/drawing/2014/main" id="{C223BDAC-3602-407F-BF80-15E37E910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2" r="8516" b="1"/>
          <a:stretch/>
        </p:blipFill>
        <p:spPr>
          <a:xfrm>
            <a:off x="732188" y="942538"/>
            <a:ext cx="5372416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7561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867400"/>
          </a:xfrm>
        </p:spPr>
        <p:txBody>
          <a:bodyPr>
            <a:normAutofit/>
          </a:bodyPr>
          <a:lstStyle/>
          <a:p>
            <a:pPr algn="just" rtl="1"/>
            <a:r>
              <a:rPr lang="ar-EG" dirty="0"/>
              <a:t>مصدراً </a:t>
            </a:r>
            <a:r>
              <a:rPr lang="ar-EG" b="1" dirty="0">
                <a:solidFill>
                  <a:srgbClr val="FF0000"/>
                </a:solidFill>
              </a:rPr>
              <a:t>سريعاً وحديثاً ورخيصاً ومباشراً للوصول </a:t>
            </a:r>
            <a:r>
              <a:rPr lang="ar-EG" dirty="0"/>
              <a:t>إلى المعلومات الزراعية الحديثة مثل أسعار السوق،</a:t>
            </a:r>
            <a:r>
              <a:rPr lang="ar-BH" dirty="0"/>
              <a:t> </a:t>
            </a:r>
            <a:r>
              <a:rPr lang="ar-EG" dirty="0"/>
              <a:t>والحاصلات الزراعية،</a:t>
            </a:r>
            <a:r>
              <a:rPr lang="ar-BH" dirty="0"/>
              <a:t> </a:t>
            </a:r>
            <a:r>
              <a:rPr lang="ar-EG" dirty="0"/>
              <a:t>والظروف الجوية،</a:t>
            </a:r>
            <a:r>
              <a:rPr lang="ar-BH" dirty="0"/>
              <a:t> </a:t>
            </a:r>
            <a:r>
              <a:rPr lang="ar-EG" dirty="0"/>
              <a:t>والسياسات الحكومية لإحداث تنمية ريفية ويكون ذلك في أي وقت وأي مكان.</a:t>
            </a:r>
            <a:endParaRPr lang="ar-BH" dirty="0"/>
          </a:p>
          <a:p>
            <a:pPr marL="0" indent="0" algn="just" rtl="1">
              <a:buNone/>
            </a:pPr>
            <a:endParaRPr lang="en-US" dirty="0"/>
          </a:p>
          <a:p>
            <a:pPr algn="just" rtl="1"/>
            <a:r>
              <a:rPr lang="ar-EG" b="1" dirty="0">
                <a:solidFill>
                  <a:srgbClr val="FF0000"/>
                </a:solidFill>
              </a:rPr>
              <a:t>التغلب على العوائق الجغرافية</a:t>
            </a:r>
            <a:r>
              <a:rPr lang="ar-EG" dirty="0"/>
              <a:t>،</a:t>
            </a:r>
            <a:r>
              <a:rPr lang="ar-BH" dirty="0"/>
              <a:t> </a:t>
            </a:r>
            <a:r>
              <a:rPr lang="ar-EG" dirty="0"/>
              <a:t>مما يتيح للأفراد الحصول على المعلومات والمعرفة وقواعد البيانات الإحصائية والوصول للمجلات والكتب الزراعية الإلكترونية المختلفة.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2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EG" b="1" dirty="0">
                <a:solidFill>
                  <a:srgbClr val="FF0000"/>
                </a:solidFill>
              </a:rPr>
              <a:t>تقليل الفجوة بين الريف والحضر</a:t>
            </a:r>
            <a:r>
              <a:rPr lang="ar-EG" dirty="0"/>
              <a:t>،</a:t>
            </a:r>
            <a:r>
              <a:rPr lang="ar-BH" dirty="0"/>
              <a:t> </a:t>
            </a:r>
            <a:r>
              <a:rPr lang="ar-EG" dirty="0"/>
              <a:t>من حيث سرعة وتوفير مصادر متعددة ،تساعد على عبور خط التقسيم الرقمي بين الريف والحضر.</a:t>
            </a:r>
            <a:endParaRPr lang="ar-BH" dirty="0"/>
          </a:p>
          <a:p>
            <a:pPr algn="just" rtl="1"/>
            <a:r>
              <a:rPr lang="ar-EG" dirty="0"/>
              <a:t>يتيح الفرصة للدخول على مواقع الويب الخاصة </a:t>
            </a:r>
            <a:r>
              <a:rPr lang="ar-EG" b="1" dirty="0">
                <a:solidFill>
                  <a:srgbClr val="FF0000"/>
                </a:solidFill>
              </a:rPr>
              <a:t>بالمنظمات الحكومية التجارية الزراعية،</a:t>
            </a:r>
            <a:r>
              <a:rPr lang="ar-BH" b="1" dirty="0">
                <a:solidFill>
                  <a:srgbClr val="FF0000"/>
                </a:solidFill>
              </a:rPr>
              <a:t> </a:t>
            </a:r>
            <a:r>
              <a:rPr lang="ar-EG" b="1" dirty="0">
                <a:solidFill>
                  <a:srgbClr val="FF0000"/>
                </a:solidFill>
              </a:rPr>
              <a:t>والوصول للمعلومات التسويقية،</a:t>
            </a:r>
            <a:r>
              <a:rPr lang="ar-BH" b="1" dirty="0">
                <a:solidFill>
                  <a:srgbClr val="FF0000"/>
                </a:solidFill>
              </a:rPr>
              <a:t> </a:t>
            </a:r>
            <a:r>
              <a:rPr lang="ar-EG" b="1" dirty="0">
                <a:solidFill>
                  <a:srgbClr val="FF0000"/>
                </a:solidFill>
              </a:rPr>
              <a:t>ونتائج البحث العلمي الزراعي.</a:t>
            </a:r>
            <a:endParaRPr lang="en-US" b="1" dirty="0">
              <a:solidFill>
                <a:srgbClr val="FF0000"/>
              </a:solidFill>
            </a:endParaRPr>
          </a:p>
          <a:p>
            <a:pPr algn="just" rtl="1"/>
            <a:r>
              <a:rPr lang="ar-EG" b="1" dirty="0">
                <a:solidFill>
                  <a:srgbClr val="FF0000"/>
                </a:solidFill>
              </a:rPr>
              <a:t>تسهيل الربط بين القطاع الخاص وقطاع الأعمال الزراعية</a:t>
            </a:r>
            <a:r>
              <a:rPr lang="ar-EG" dirty="0"/>
              <a:t>،</a:t>
            </a:r>
            <a:r>
              <a:rPr lang="ar-BH" dirty="0"/>
              <a:t> </a:t>
            </a:r>
            <a:r>
              <a:rPr lang="ar-EG" dirty="0"/>
              <a:t>للمشاركة في نشر المعلومات الزراعية للمجتمعات الريفية.</a:t>
            </a:r>
            <a:endParaRPr lang="en-US" dirty="0"/>
          </a:p>
          <a:p>
            <a:pPr algn="just" rtl="1"/>
            <a:r>
              <a:rPr lang="ar-EG" b="1" dirty="0">
                <a:solidFill>
                  <a:srgbClr val="FF0000"/>
                </a:solidFill>
              </a:rPr>
              <a:t>تدعيم كثير من التفاعل بين الباحثين الزراعيين ،والإرشاديين </a:t>
            </a:r>
            <a:r>
              <a:rPr lang="ar-EG" dirty="0"/>
              <a:t>والزراع والسكان الريفيين ،</a:t>
            </a:r>
            <a:r>
              <a:rPr lang="ar-BH" dirty="0"/>
              <a:t> </a:t>
            </a:r>
            <a:r>
              <a:rPr lang="ar-EG" dirty="0"/>
              <a:t>وتوفير الخدمات الإلكترونية مثل: البريد الإلكتروني لتبادل الرسائل والمعلومات ،</a:t>
            </a:r>
            <a:r>
              <a:rPr lang="ar-BH" dirty="0"/>
              <a:t> </a:t>
            </a:r>
            <a:r>
              <a:rPr lang="ar-EG" dirty="0"/>
              <a:t>وإقامة مؤتمرات الفيديو كونفرنس والاتصال عبر شبكة الإنترنت لمسافات شاسعة، واسأل خبير والمحادثات الفورية.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6B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9A0321-DCE9-4C9F-981F-3E0A7BED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122" y="618681"/>
            <a:ext cx="1960404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ar-BH" sz="6000" b="1" dirty="0">
                <a:solidFill>
                  <a:srgbClr val="FFFFFF"/>
                </a:solidFill>
              </a:rPr>
              <a:t>اختلاف الرؤية</a:t>
            </a:r>
            <a:endParaRPr lang="en-US" sz="6000" b="1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0015" y="484632"/>
            <a:ext cx="6096762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C3F13D-1963-448F-80C1-E7523B47D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" r="13557"/>
          <a:stretch/>
        </p:blipFill>
        <p:spPr>
          <a:xfrm>
            <a:off x="732188" y="942538"/>
            <a:ext cx="5372416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1627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EG" dirty="0"/>
              <a:t>تبنى الإنترنت في عمليات الإرشاد الزراعي </a:t>
            </a:r>
            <a:r>
              <a:rPr lang="ar-EG" b="1" dirty="0">
                <a:solidFill>
                  <a:srgbClr val="FF0000"/>
                </a:solidFill>
              </a:rPr>
              <a:t>يساعد الأفراد المتأخرين في عملية تبنى المستحدثات الزراعية أن يكونوا أكثر إيجابية </a:t>
            </a:r>
            <a:r>
              <a:rPr lang="ar-EG" dirty="0"/>
              <a:t>،والتقليل من فترة </a:t>
            </a:r>
            <a:r>
              <a:rPr lang="ar-EG" dirty="0" err="1"/>
              <a:t>إنتشار</a:t>
            </a:r>
            <a:r>
              <a:rPr lang="ar-EG" dirty="0"/>
              <a:t> المستحدثات ،وزيادة نسبة المتبنين لها من الزراع.</a:t>
            </a:r>
            <a:endParaRPr lang="ar-BH" dirty="0"/>
          </a:p>
          <a:p>
            <a:pPr algn="just" rtl="1"/>
            <a:r>
              <a:rPr lang="ar-EG" dirty="0"/>
              <a:t>يتفوق الإنترنت على جميع أشكال المطبوعات من حيث حداثة المعلومات،</a:t>
            </a:r>
            <a:r>
              <a:rPr lang="ar-BH" dirty="0"/>
              <a:t> </a:t>
            </a:r>
            <a:r>
              <a:rPr lang="ar-EG" dirty="0"/>
              <a:t>حيث تتم عملية </a:t>
            </a:r>
            <a:r>
              <a:rPr lang="ar-EG" b="1" dirty="0">
                <a:solidFill>
                  <a:srgbClr val="FF0000"/>
                </a:solidFill>
              </a:rPr>
              <a:t>تحديث المعلومات </a:t>
            </a:r>
            <a:r>
              <a:rPr lang="ar-EG" dirty="0"/>
              <a:t>على الشبكة بصفة دورية.</a:t>
            </a:r>
            <a:endParaRPr lang="en-US" dirty="0"/>
          </a:p>
          <a:p>
            <a:pPr algn="just" rtl="1"/>
            <a:r>
              <a:rPr lang="ar-EG" dirty="0"/>
              <a:t>تساعد الاتصالات مع الزراع عبر الشبكة على </a:t>
            </a:r>
            <a:r>
              <a:rPr lang="ar-EG" b="1" dirty="0">
                <a:solidFill>
                  <a:srgbClr val="FF0000"/>
                </a:solidFill>
              </a:rPr>
              <a:t>تلافى النفوذ الشخصي الذى قد يحدث من بعض الزراع أثناء الاجتماعات الإرشادية أو الاتصالات الشخصية</a:t>
            </a:r>
            <a:r>
              <a:rPr lang="ar-EG" dirty="0"/>
              <a:t>،</a:t>
            </a:r>
            <a:r>
              <a:rPr lang="ar-BH" dirty="0"/>
              <a:t> </a:t>
            </a:r>
            <a:r>
              <a:rPr lang="ar-EG" dirty="0"/>
              <a:t>والذى قد يضع الزراع </a:t>
            </a:r>
            <a:r>
              <a:rPr lang="ar-EG" dirty="0" err="1"/>
              <a:t>فى</a:t>
            </a:r>
            <a:r>
              <a:rPr lang="ar-EG" dirty="0"/>
              <a:t> مواقف الإحراج لإبداء آرائهم مما قد يؤثر </a:t>
            </a:r>
            <a:r>
              <a:rPr lang="ar-EG" dirty="0" err="1"/>
              <a:t>فى</a:t>
            </a:r>
            <a:r>
              <a:rPr lang="ar-EG" dirty="0"/>
              <a:t> بعض الأحيان بصورة سلبية على الخطط والبرامج الإرشادية.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9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573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Rockwell</vt:lpstr>
      <vt:lpstr>Office Theme</vt:lpstr>
      <vt:lpstr>الطرق الإرشادية غير التقليدية (شبكة الانترنت مثالاً)</vt:lpstr>
      <vt:lpstr>PowerPoint Presentation</vt:lpstr>
      <vt:lpstr>مميزات استخدام شبكة الإنترنت في العمل الإرشادي:</vt:lpstr>
      <vt:lpstr>PowerPoint Presentation</vt:lpstr>
      <vt:lpstr>تطور مذهل</vt:lpstr>
      <vt:lpstr>PowerPoint Presentation</vt:lpstr>
      <vt:lpstr>PowerPoint Presentation</vt:lpstr>
      <vt:lpstr>اختلاف الرؤية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صور شتى للتقدم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الطرق الإرشادية غير التقليدية (شبكة الانترنت مثالاً)</dc:title>
  <dc:creator>Mohamed Orabi</dc:creator>
  <cp:lastModifiedBy>Mohamed Orabi</cp:lastModifiedBy>
  <cp:revision>4</cp:revision>
  <dcterms:created xsi:type="dcterms:W3CDTF">2019-11-26T00:33:53Z</dcterms:created>
  <dcterms:modified xsi:type="dcterms:W3CDTF">2019-11-26T00:41:45Z</dcterms:modified>
</cp:coreProperties>
</file>